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6" r:id="rId2"/>
    <p:sldMasterId id="2147483698" r:id="rId3"/>
  </p:sldMasterIdLst>
  <p:notesMasterIdLst>
    <p:notesMasterId r:id="rId9"/>
  </p:notesMasterIdLst>
  <p:handoutMasterIdLst>
    <p:handoutMasterId r:id="rId10"/>
  </p:handoutMasterIdLst>
  <p:sldIdLst>
    <p:sldId id="256" r:id="rId4"/>
    <p:sldId id="291" r:id="rId5"/>
    <p:sldId id="292" r:id="rId6"/>
    <p:sldId id="294" r:id="rId7"/>
    <p:sldId id="293" r:id="rId8"/>
  </p:sldIdLst>
  <p:sldSz cx="9144000" cy="5143500" type="screen16x9"/>
  <p:notesSz cx="6797675" cy="9926638"/>
  <p:custDataLst>
    <p:tags r:id="rId11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8">
          <p15:clr>
            <a:srgbClr val="A4A3A4"/>
          </p15:clr>
        </p15:guide>
        <p15:guide id="2" pos="249">
          <p15:clr>
            <a:srgbClr val="A4A3A4"/>
          </p15:clr>
        </p15:guide>
        <p15:guide id="3" pos="5647">
          <p15:clr>
            <a:srgbClr val="A4A3A4"/>
          </p15:clr>
        </p15:guide>
        <p15:guide id="4" pos="3833">
          <p15:clr>
            <a:srgbClr val="A4A3A4"/>
          </p15:clr>
        </p15:guide>
        <p15:guide id="5" orient="horz" pos="3117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jewska-Horosz, Anna" initials="KA" lastIdx="8" clrIdx="0">
    <p:extLst/>
  </p:cmAuthor>
  <p:cmAuthor id="2" name="Anna" initials="A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004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howGuides="1">
      <p:cViewPr varScale="1">
        <p:scale>
          <a:sx n="99" d="100"/>
          <a:sy n="99" d="100"/>
        </p:scale>
        <p:origin x="-570" y="-84"/>
      </p:cViewPr>
      <p:guideLst>
        <p:guide orient="horz" pos="758"/>
        <p:guide orient="horz" pos="3117"/>
        <p:guide pos="249"/>
        <p:guide pos="5647"/>
        <p:guide pos="383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Departament/ Biuro/ Imię i nazwisko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A1F76-8B8A-4198-978A-4B1F39808691}" type="datetimeFigureOut">
              <a:rPr lang="pl-PL" smtClean="0"/>
              <a:pPr/>
              <a:t>2018-08-21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5DB3B-FF36-481E-B940-11BE29FE2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063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pl-PL" smtClean="0"/>
              <a:t>Departament/ Biuro/ Imię i nazwisko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FA936D5-1565-432E-90A5-59D3A3D0DFE4}" type="datetimeFigureOut">
              <a:rPr lang="pl-PL" smtClean="0"/>
              <a:pPr/>
              <a:t>2018-08-21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2E4D57A-4BB0-4908-A34F-5CDC0C9667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731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9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9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3466" y="1598613"/>
            <a:ext cx="7772400" cy="11017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3466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tekst w szarym polu + mal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754564" y="1200151"/>
            <a:ext cx="2446371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6"/>
          </p:nvPr>
        </p:nvSpPr>
        <p:spPr>
          <a:xfrm>
            <a:off x="7200936" y="1203325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rójkąt równoramienny 13"/>
          <p:cNvSpPr/>
          <p:nvPr userDrawn="1"/>
        </p:nvSpPr>
        <p:spPr>
          <a:xfrm rot="5400000">
            <a:off x="7128936" y="1840464"/>
            <a:ext cx="324000" cy="180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zawartości 2"/>
          <p:cNvSpPr>
            <a:spLocks noGrp="1"/>
          </p:cNvSpPr>
          <p:nvPr>
            <p:ph sz="half" idx="17"/>
          </p:nvPr>
        </p:nvSpPr>
        <p:spPr>
          <a:xfrm>
            <a:off x="4759328" y="2771661"/>
            <a:ext cx="2446371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idx="18"/>
          </p:nvPr>
        </p:nvSpPr>
        <p:spPr>
          <a:xfrm>
            <a:off x="7205700" y="2774835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7" name="Trójkąt równoramienny 16"/>
          <p:cNvSpPr/>
          <p:nvPr userDrawn="1"/>
        </p:nvSpPr>
        <p:spPr>
          <a:xfrm rot="5400000">
            <a:off x="7133700" y="3411974"/>
            <a:ext cx="324000" cy="180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zawartości 2"/>
          <p:cNvSpPr>
            <a:spLocks noGrp="1"/>
          </p:cNvSpPr>
          <p:nvPr>
            <p:ph sz="half" idx="19"/>
          </p:nvPr>
        </p:nvSpPr>
        <p:spPr>
          <a:xfrm>
            <a:off x="395288" y="1203325"/>
            <a:ext cx="2446371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7" name="Symbol zastępczy obrazu 2"/>
          <p:cNvSpPr>
            <a:spLocks noGrp="1"/>
          </p:cNvSpPr>
          <p:nvPr>
            <p:ph type="pic" idx="20"/>
          </p:nvPr>
        </p:nvSpPr>
        <p:spPr>
          <a:xfrm>
            <a:off x="2841660" y="1206499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28" name="Trójkąt równoramienny 27"/>
          <p:cNvSpPr/>
          <p:nvPr userDrawn="1"/>
        </p:nvSpPr>
        <p:spPr>
          <a:xfrm rot="5400000">
            <a:off x="2769660" y="1843638"/>
            <a:ext cx="324000" cy="180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zawartości 2"/>
          <p:cNvSpPr>
            <a:spLocks noGrp="1"/>
          </p:cNvSpPr>
          <p:nvPr>
            <p:ph sz="half" idx="21"/>
          </p:nvPr>
        </p:nvSpPr>
        <p:spPr>
          <a:xfrm>
            <a:off x="400052" y="2774835"/>
            <a:ext cx="2446371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30" name="Symbol zastępczy obrazu 2"/>
          <p:cNvSpPr>
            <a:spLocks noGrp="1"/>
          </p:cNvSpPr>
          <p:nvPr>
            <p:ph type="pic" idx="22"/>
          </p:nvPr>
        </p:nvSpPr>
        <p:spPr>
          <a:xfrm>
            <a:off x="2846424" y="2778009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31" name="Trójkąt równoramienny 30"/>
          <p:cNvSpPr/>
          <p:nvPr userDrawn="1"/>
        </p:nvSpPr>
        <p:spPr>
          <a:xfrm rot="5400000">
            <a:off x="2774424" y="3415148"/>
            <a:ext cx="324000" cy="180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299979" y="7142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z t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0524" y="1200150"/>
            <a:ext cx="4038600" cy="531801"/>
          </a:xfrm>
          <a:prstGeom prst="rect">
            <a:avLst/>
          </a:prstGeom>
          <a:solidFill>
            <a:srgbClr val="005AAB"/>
          </a:solidFill>
        </p:spPr>
        <p:txBody>
          <a:bodyPr anchor="ctr">
            <a:normAutofit/>
          </a:bodyPr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531801"/>
          </a:xfrm>
          <a:prstGeom prst="rect">
            <a:avLst/>
          </a:prstGeom>
          <a:solidFill>
            <a:srgbClr val="005AAB"/>
          </a:solidFill>
        </p:spPr>
        <p:txBody>
          <a:bodyPr anchor="ctr">
            <a:normAutofit/>
          </a:bodyPr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16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trzałka w dół 8"/>
          <p:cNvSpPr/>
          <p:nvPr userDrawn="1"/>
        </p:nvSpPr>
        <p:spPr>
          <a:xfrm>
            <a:off x="2201864" y="1804977"/>
            <a:ext cx="288000" cy="216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 userDrawn="1"/>
        </p:nvSpPr>
        <p:spPr>
          <a:xfrm>
            <a:off x="6470676" y="1804977"/>
            <a:ext cx="288000" cy="216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1"/>
          </p:nvPr>
        </p:nvSpPr>
        <p:spPr>
          <a:xfrm>
            <a:off x="395288" y="2133594"/>
            <a:ext cx="4038600" cy="2211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637088" y="2133594"/>
            <a:ext cx="4038600" cy="2211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29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47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1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14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62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228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25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04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343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 dirty="0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205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38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01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0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962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17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018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29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364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15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 kolumna i jedno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083" y="1200150"/>
            <a:ext cx="4143404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5"/>
          </p:nvPr>
        </p:nvSpPr>
        <p:spPr>
          <a:xfrm>
            <a:off x="4643438" y="1203325"/>
            <a:ext cx="4033836" cy="33686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7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1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835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186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45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3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 kolumna i dwa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083" y="1200150"/>
            <a:ext cx="4143404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5"/>
          </p:nvPr>
        </p:nvSpPr>
        <p:spPr>
          <a:xfrm>
            <a:off x="4643438" y="3000378"/>
            <a:ext cx="4033836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6"/>
          </p:nvPr>
        </p:nvSpPr>
        <p:spPr>
          <a:xfrm>
            <a:off x="4627620" y="1203325"/>
            <a:ext cx="4033836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7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1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 kolumna i trzy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083" y="1200150"/>
            <a:ext cx="4143404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5"/>
          </p:nvPr>
        </p:nvSpPr>
        <p:spPr>
          <a:xfrm>
            <a:off x="4643438" y="3000378"/>
            <a:ext cx="4033836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6"/>
          </p:nvPr>
        </p:nvSpPr>
        <p:spPr>
          <a:xfrm>
            <a:off x="6799293" y="1203325"/>
            <a:ext cx="1862162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idx="17"/>
          </p:nvPr>
        </p:nvSpPr>
        <p:spPr>
          <a:xfrm>
            <a:off x="4645027" y="1203325"/>
            <a:ext cx="1971701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2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0524" y="1200150"/>
            <a:ext cx="4038600" cy="3394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16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wie kolumny i nagłówki nad n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1085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9518" y="1150938"/>
            <a:ext cx="4040188" cy="4810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5760" y="1752615"/>
            <a:ext cx="4040188" cy="2962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752615"/>
            <a:ext cx="4041775" cy="2962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Line 19"/>
          <p:cNvSpPr>
            <a:spLocks noChangeShapeType="1"/>
          </p:cNvSpPr>
          <p:nvPr userDrawn="1"/>
        </p:nvSpPr>
        <p:spPr bwMode="auto">
          <a:xfrm flipV="1">
            <a:off x="209579" y="665771"/>
            <a:ext cx="7308000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1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1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i dwa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0524" y="1200151"/>
            <a:ext cx="4038600" cy="15859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4"/>
          </p:nvPr>
        </p:nvSpPr>
        <p:spPr>
          <a:xfrm>
            <a:off x="4648200" y="1200151"/>
            <a:ext cx="4038600" cy="15859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</a:defRPr>
            </a:lvl1pPr>
            <a:lvl2pPr>
              <a:defRPr sz="1400">
                <a:latin typeface="Arial" pitchFamily="34" charset="0"/>
              </a:defRPr>
            </a:lvl2pPr>
            <a:lvl3pPr>
              <a:defRPr sz="14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5"/>
          </p:nvPr>
        </p:nvSpPr>
        <p:spPr>
          <a:xfrm>
            <a:off x="4643438" y="3000378"/>
            <a:ext cx="4033836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6"/>
          </p:nvPr>
        </p:nvSpPr>
        <p:spPr>
          <a:xfrm>
            <a:off x="395288" y="3009906"/>
            <a:ext cx="4033836" cy="1571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299979" y="7142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kst w szarym polu + mal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0524" y="1200151"/>
            <a:ext cx="6810412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6"/>
          </p:nvPr>
        </p:nvSpPr>
        <p:spPr>
          <a:xfrm>
            <a:off x="7200936" y="1203325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2017-11-01</a:t>
            </a:r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9" y="46895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rójkąt równoramienny 13"/>
          <p:cNvSpPr/>
          <p:nvPr userDrawn="1"/>
        </p:nvSpPr>
        <p:spPr>
          <a:xfrm rot="5400000">
            <a:off x="7128936" y="1840464"/>
            <a:ext cx="324000" cy="180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zawartości 2"/>
          <p:cNvSpPr>
            <a:spLocks noGrp="1"/>
          </p:cNvSpPr>
          <p:nvPr>
            <p:ph sz="half" idx="17"/>
          </p:nvPr>
        </p:nvSpPr>
        <p:spPr>
          <a:xfrm>
            <a:off x="395288" y="2771661"/>
            <a:ext cx="6810412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idx="18"/>
          </p:nvPr>
        </p:nvSpPr>
        <p:spPr>
          <a:xfrm>
            <a:off x="7205700" y="2774835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7" name="Trójkąt równoramienny 16"/>
          <p:cNvSpPr/>
          <p:nvPr userDrawn="1"/>
        </p:nvSpPr>
        <p:spPr>
          <a:xfrm rot="5400000">
            <a:off x="7133700" y="3411974"/>
            <a:ext cx="324000" cy="180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299979" y="7142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31957" y="142858"/>
            <a:ext cx="1297761" cy="468000"/>
          </a:xfrm>
          <a:prstGeom prst="rect">
            <a:avLst/>
          </a:prstGeom>
        </p:spPr>
      </p:pic>
      <p:sp>
        <p:nvSpPr>
          <p:cNvPr id="13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2017-11-01</a:t>
            </a:r>
            <a:endParaRPr lang="pl-PL" dirty="0"/>
          </a:p>
        </p:txBody>
      </p:sp>
      <p:sp>
        <p:nvSpPr>
          <p:cNvPr id="14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87524" y="46959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AKH</a:t>
            </a:r>
            <a:endParaRPr lang="pl-PL" dirty="0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637395" y="4689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74811-8486-4ABD-B54B-D265A7621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ytułu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2" r:id="rId3"/>
    <p:sldLayoutId id="2147483680" r:id="rId4"/>
    <p:sldLayoutId id="2147483681" r:id="rId5"/>
    <p:sldLayoutId id="2147483667" r:id="rId6"/>
    <p:sldLayoutId id="2147483668" r:id="rId7"/>
    <p:sldLayoutId id="2147483672" r:id="rId8"/>
    <p:sldLayoutId id="2147483683" r:id="rId9"/>
    <p:sldLayoutId id="2147483685" r:id="rId10"/>
    <p:sldLayoutId id="214748368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800" b="0" i="0" u="none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+mn-cs"/>
        </a:defRPr>
      </a:lvl1pPr>
      <a:lvl2pPr marL="357188" indent="-177800" algn="l" defTabSz="914400" rtl="0" eaLnBrk="1" latinLnBrk="0" hangingPunct="1">
        <a:spcBef>
          <a:spcPct val="20000"/>
        </a:spcBef>
        <a:buClr>
          <a:srgbClr val="005AAB"/>
        </a:buClr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+mn-cs"/>
        </a:defRPr>
      </a:lvl2pPr>
      <a:lvl3pPr marL="536575" indent="-1793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+mn-cs"/>
        </a:defRPr>
      </a:lvl3pPr>
      <a:lvl4pPr marL="715963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+mn-cs"/>
        </a:defRPr>
      </a:lvl4pPr>
      <a:lvl5pPr marL="893763" indent="-1778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997D-721C-4BC5-ABB4-2AD0AE034F48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0CE7-7D70-4D69-8D58-F02CEC0858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9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3B1B-0899-4B7A-83A3-BDD69F9E97F1}" type="datetimeFigureOut">
              <a:rPr lang="pl-PL" smtClean="0"/>
              <a:t>2018-08-21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0C37-56D7-432A-98C6-147AA1AEBA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4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Zmiany w taryfie ubezpieczeń OC</a:t>
            </a:r>
            <a:br>
              <a:rPr lang="pl-PL" dirty="0" smtClean="0"/>
            </a:br>
            <a:r>
              <a:rPr lang="pl-PL" dirty="0" smtClean="0"/>
              <a:t>od 21.08.2018r.</a:t>
            </a:r>
            <a:endParaRPr lang="pl-PL" dirty="0"/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</p:spPr>
        <p:txBody>
          <a:bodyPr/>
          <a:lstStyle/>
          <a:p>
            <a:r>
              <a:rPr lang="pl-PL" dirty="0" smtClean="0"/>
              <a:t>2018-08-20</a:t>
            </a:r>
            <a:endParaRPr lang="pl-PL" dirty="0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8" y="4689509"/>
            <a:ext cx="3407925" cy="365125"/>
          </a:xfrm>
        </p:spPr>
        <p:txBody>
          <a:bodyPr/>
          <a:lstStyle/>
          <a:p>
            <a:r>
              <a:rPr lang="pl-PL" dirty="0" smtClean="0"/>
              <a:t>Ewa Goździk, Departament Rozwoju Sprzedaży i Nowych Technologii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37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46" y="747214"/>
            <a:ext cx="3278182" cy="28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573">
            <a:off x="6331088" y="2463426"/>
            <a:ext cx="1445047" cy="905403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856">
            <a:off x="7635410" y="1739640"/>
            <a:ext cx="1288254" cy="852973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227398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Zmiany w </a:t>
            </a:r>
            <a:r>
              <a:rPr lang="pl-PL" b="1" dirty="0" smtClean="0">
                <a:cs typeface="Arial" panose="020B0604020202020204" pitchFamily="34" charset="0"/>
              </a:rPr>
              <a:t>taryfie OC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24783" y="1026795"/>
            <a:ext cx="2865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Wprowadzamy promocję cenową poprzez zmianę stref (od 1 do 3). Obniżka będzie obowiązywała w 109 powiatach wskazanych na mapie.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124783" y="2466954"/>
            <a:ext cx="28657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0350" algn="just">
              <a:buFont typeface="Wingdings" panose="05000000000000000000" pitchFamily="2" charset="2"/>
              <a:buChar char="Ø"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Obniżamy ceny w OC zawartym w ramach pakietu o nawet 5% dla samochodów osobowych z sumą ubezpieczenia od 30 do 70 tys. zł w wieku od 4 do 10 lat. 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1658462" y="3232908"/>
            <a:ext cx="14295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-5%</a:t>
            </a:r>
            <a:endParaRPr lang="pl-P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22083" y="4220720"/>
            <a:ext cx="2864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0350" algn="just">
              <a:buFont typeface="Wingdings" panose="05000000000000000000" pitchFamily="2" charset="2"/>
              <a:buChar char="Ø"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Rozszerzamy udzielanie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zniżki w Pakiecie Plus za ubezpieczenia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rolne.</a:t>
            </a:r>
          </a:p>
        </p:txBody>
      </p:sp>
      <p:sp>
        <p:nvSpPr>
          <p:cNvPr id="41" name="Prostokąt zaokrąglony 40"/>
          <p:cNvSpPr/>
          <p:nvPr/>
        </p:nvSpPr>
        <p:spPr>
          <a:xfrm>
            <a:off x="6842069" y="4019636"/>
            <a:ext cx="2088233" cy="10375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050" b="1" dirty="0">
                <a:latin typeface="Arial" panose="020B0604020202020204" pitchFamily="34" charset="0"/>
                <a:cs typeface="Arial" panose="020B0604020202020204" pitchFamily="34" charset="0"/>
              </a:rPr>
              <a:t>% zniżki </a:t>
            </a:r>
            <a:endParaRPr lang="pl-PL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OC lub AC </a:t>
            </a:r>
          </a:p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 Pakiecie Auto </a:t>
            </a:r>
          </a:p>
        </p:txBody>
      </p:sp>
      <p:sp>
        <p:nvSpPr>
          <p:cNvPr id="42" name="Prostokąt zaokrąglony 41"/>
          <p:cNvSpPr/>
          <p:nvPr/>
        </p:nvSpPr>
        <p:spPr>
          <a:xfrm>
            <a:off x="3055125" y="3988200"/>
            <a:ext cx="3210881" cy="10375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BDI, Dom Max, NNW Plus, Moja Rodzina, </a:t>
            </a: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Rolne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NNW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kom. </a:t>
            </a:r>
          </a:p>
          <a:p>
            <a:pPr algn="ctr"/>
            <a:endParaRPr lang="pl-PL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Składka min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250 zł </a:t>
            </a:r>
          </a:p>
          <a:p>
            <a:pPr algn="ctr"/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lub 100 zł w przypadku NNW kom.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sprzedaż NNW kom łącznie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OC + AC na tej samej polisie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3" name="Strzałka w prawo 42"/>
          <p:cNvSpPr/>
          <p:nvPr/>
        </p:nvSpPr>
        <p:spPr>
          <a:xfrm>
            <a:off x="6376769" y="4436164"/>
            <a:ext cx="445299" cy="16330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69" y="929872"/>
            <a:ext cx="1417677" cy="916809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pole tekstowe 43"/>
          <p:cNvSpPr txBox="1"/>
          <p:nvPr/>
        </p:nvSpPr>
        <p:spPr>
          <a:xfrm>
            <a:off x="3961750" y="3752281"/>
            <a:ext cx="1567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Kiedy zyskujesz?</a:t>
            </a:r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7299390" y="3758026"/>
            <a:ext cx="1463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zyskujesz?</a:t>
            </a:r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5"/>
          </p:nvPr>
        </p:nvSpPr>
        <p:spPr>
          <a:xfrm>
            <a:off x="4576468" y="2974964"/>
            <a:ext cx="4033836" cy="1571636"/>
          </a:xfrm>
        </p:spPr>
      </p:sp>
      <p:sp>
        <p:nvSpPr>
          <p:cNvPr id="5" name="Symbol zastępczy obrazu 4"/>
          <p:cNvSpPr>
            <a:spLocks noGrp="1"/>
          </p:cNvSpPr>
          <p:nvPr>
            <p:ph type="pic" idx="16"/>
          </p:nvPr>
        </p:nvSpPr>
        <p:spPr>
          <a:xfrm>
            <a:off x="6732322" y="1177911"/>
            <a:ext cx="1901391" cy="1571636"/>
          </a:xfrm>
        </p:spPr>
      </p:sp>
      <p:sp>
        <p:nvSpPr>
          <p:cNvPr id="6" name="Symbol zastępczy obrazu 5"/>
          <p:cNvSpPr>
            <a:spLocks noGrp="1"/>
          </p:cNvSpPr>
          <p:nvPr>
            <p:ph type="pic" idx="17"/>
          </p:nvPr>
        </p:nvSpPr>
        <p:spPr>
          <a:xfrm>
            <a:off x="4578057" y="1177911"/>
            <a:ext cx="1971701" cy="1571636"/>
          </a:xfrm>
        </p:spPr>
      </p:sp>
      <p:sp>
        <p:nvSpPr>
          <p:cNvPr id="7" name="Symbol zastępczy daty 6"/>
          <p:cNvSpPr>
            <a:spLocks noGrp="1"/>
          </p:cNvSpPr>
          <p:nvPr>
            <p:ph type="dt" sz="half" idx="2"/>
          </p:nvPr>
        </p:nvSpPr>
        <p:spPr>
          <a:xfrm>
            <a:off x="3438230" y="4664095"/>
            <a:ext cx="2133600" cy="365125"/>
          </a:xfrm>
        </p:spPr>
        <p:txBody>
          <a:bodyPr/>
          <a:lstStyle/>
          <a:p>
            <a:r>
              <a:rPr lang="pl-PL" sz="700" smtClean="0"/>
              <a:t>2017-11-01</a:t>
            </a:r>
            <a:endParaRPr lang="pl-PL" sz="70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AKH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4"/>
          </p:nvPr>
        </p:nvSpPr>
        <p:spPr>
          <a:xfrm>
            <a:off x="6570425" y="4664095"/>
            <a:ext cx="2178546" cy="365125"/>
          </a:xfrm>
        </p:spPr>
        <p:txBody>
          <a:bodyPr/>
          <a:lstStyle/>
          <a:p>
            <a:fld id="{3CA74811-8486-4ABD-B54B-D265A7621D10}" type="slidenum">
              <a:rPr lang="pl-PL" sz="700" smtClean="0"/>
              <a:pPr/>
              <a:t>3</a:t>
            </a:fld>
            <a:endParaRPr lang="pl-PL" sz="7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692" y="-154350"/>
            <a:ext cx="10659326" cy="53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ewkos\AppData\Local\Microsoft\Windows\Temporary Internet Files\Content.Outlook\XZ2OJ2I6\Logo InterRisk bez tł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1128035"/>
            <a:ext cx="1153995" cy="5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7308302" y="934494"/>
            <a:ext cx="1711301" cy="114379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% zniżki </a:t>
            </a:r>
            <a:endParaRPr lang="pl-PL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OC lub AC </a:t>
            </a:r>
          </a:p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Pakiecie Auto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3481809" y="934494"/>
            <a:ext cx="3250432" cy="114379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 BDI, Dom Max, NNW Plus, Moja Rodzina, Rolne, NNW kom </a:t>
            </a:r>
          </a:p>
          <a:p>
            <a:pPr algn="ctr"/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Składka min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. 250 zł </a:t>
            </a:r>
          </a:p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lub 100 zł w przypadku NNW kom. </a:t>
            </a:r>
            <a:endParaRPr lang="pl-PL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sprzedaż NNW kom łącznie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OC + AC na tej samej polisie) 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6810851" y="1416379"/>
            <a:ext cx="474340" cy="1800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150054" y="626717"/>
            <a:ext cx="187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Kiedy zyskujesz?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421827" y="665085"/>
            <a:ext cx="151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zyskujesz?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7308303" y="2365944"/>
            <a:ext cx="1718122" cy="1152128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% - 15% </a:t>
            </a:r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zniżki</a:t>
            </a:r>
          </a:p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BDI lub Dom Max 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3481808" y="2366316"/>
            <a:ext cx="3250432" cy="1152128"/>
          </a:xfrm>
          <a:prstGeom prst="round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Pakiet Auto, NNW Plus, Moja Rodzina</a:t>
            </a:r>
          </a:p>
          <a:p>
            <a:pPr algn="ctr"/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Składka min. </a:t>
            </a:r>
          </a:p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– 10% zniżki </a:t>
            </a:r>
          </a:p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lub 450 zł – 15% zniżki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7308303" y="3726013"/>
            <a:ext cx="1718121" cy="1196587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% - 15% zniżki </a:t>
            </a:r>
            <a:endParaRPr lang="pl-PL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NNW Plus, Moja Rodzina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3488630" y="3726013"/>
            <a:ext cx="3250432" cy="1196587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Pakiet Auto, BDI, Dom Max</a:t>
            </a:r>
          </a:p>
          <a:p>
            <a:pPr algn="ctr"/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Składka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</a:p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250 zł – 10% zniżki </a:t>
            </a:r>
          </a:p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450 zł – 15 zniżki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trzałka w prawo 20"/>
          <p:cNvSpPr/>
          <p:nvPr/>
        </p:nvSpPr>
        <p:spPr>
          <a:xfrm>
            <a:off x="6810851" y="2852370"/>
            <a:ext cx="474340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trzałka w prawo 21"/>
          <p:cNvSpPr/>
          <p:nvPr/>
        </p:nvSpPr>
        <p:spPr>
          <a:xfrm>
            <a:off x="6810851" y="4221992"/>
            <a:ext cx="474340" cy="1800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600315" y="54939"/>
            <a:ext cx="540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Pakiet Plus – promujemy kompleksowe ubezpieczenia!</a:t>
            </a:r>
          </a:p>
        </p:txBody>
      </p:sp>
    </p:spTree>
    <p:extLst>
      <p:ext uri="{BB962C8B-B14F-4D97-AF65-F5344CB8AC3E}">
        <p14:creationId xmlns:p14="http://schemas.microsoft.com/office/powerpoint/2010/main" val="19569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Matryca, Sieci, Wymiana Danych, Wirus, Administrat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9" y="2465133"/>
            <a:ext cx="1102506" cy="11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15516" y="-207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Akcja Promocyjna „Pewny zysk z InterRisk”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zas, Årodek, OgÅoszenie Czas, Czas WskazujÄc, WskaÅº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1" y="1746122"/>
            <a:ext cx="926909" cy="9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UchodÅºcy, ImigrantÃ³w Zarobkowy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2" y="771549"/>
            <a:ext cx="974573" cy="9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352461" y="792015"/>
            <a:ext cx="3338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cs typeface="Arial" pitchFamily="34" charset="0"/>
              </a:rPr>
              <a:t>Uczestnicy:</a:t>
            </a:r>
          </a:p>
          <a:p>
            <a:r>
              <a:rPr lang="pl-PL" sz="1400" dirty="0"/>
              <a:t>Agenci wykonujący czynności agencyjne oraz OFWCA posiadający indywidualny login do iPortalu</a:t>
            </a:r>
            <a:endParaRPr lang="pl-PL" sz="1400" dirty="0"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361304" y="193128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cs typeface="Arial" pitchFamily="34" charset="0"/>
              </a:rPr>
              <a:t>Czas trwania konkursu:</a:t>
            </a:r>
          </a:p>
          <a:p>
            <a:r>
              <a:rPr lang="pl-PL" sz="1400" dirty="0" smtClean="0">
                <a:cs typeface="Arial" pitchFamily="34" charset="0"/>
              </a:rPr>
              <a:t>21.08.2018r. do 30.09.2018r.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339215" y="2679762"/>
            <a:ext cx="6082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cs typeface="Arial" pitchFamily="34" charset="0"/>
              </a:rPr>
              <a:t>Warunki i nagrody w Akcji:</a:t>
            </a:r>
          </a:p>
          <a:p>
            <a:pPr algn="just">
              <a:buFont typeface="Wingdings" pitchFamily="2" charset="2"/>
              <a:buChar char="Ø"/>
            </a:pPr>
            <a:endParaRPr lang="pl-PL" sz="14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l-PL" sz="1400" dirty="0" smtClean="0">
              <a:cs typeface="Arial" pitchFamily="34" charset="0"/>
            </a:endParaRP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algn="just"/>
            <a:endParaRPr lang="pl-PL" sz="1400" dirty="0" smtClean="0">
              <a:cs typeface="Arial" pitchFamily="34" charset="0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0966"/>
              </p:ext>
            </p:extLst>
          </p:nvPr>
        </p:nvGraphicFramePr>
        <p:xfrm>
          <a:off x="1439652" y="3017569"/>
          <a:ext cx="759684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61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Warunki do spełnienia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Nagroda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sprzedaż nowej polisy promocyjnej składającej się z ryzyk: OC wraz z przynajmniej jednym z </a:t>
                      </a:r>
                      <a:r>
                        <a:rPr lang="pl-PL" sz="1100" dirty="0" err="1" smtClean="0"/>
                        <a:t>ryzyk</a:t>
                      </a:r>
                      <a:r>
                        <a:rPr lang="pl-PL" sz="1100" dirty="0" smtClean="0"/>
                        <a:t> dodatkowych: NNW komunikacyjne, Ochrona Prawna w wariancie Pojazd&amp;umowy lub Kierowca&amp;pojazd, Assistance w wariancie Premium, MedCasco, BDI.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Minimalna składka za ubezpieczenie OC to 300 PLN.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20 zł</a:t>
                      </a:r>
                      <a:r>
                        <a:rPr lang="pl-PL" sz="1400" b="0" baseline="0" dirty="0" smtClean="0"/>
                        <a:t> w bonach SODEXO za każdą polisę</a:t>
                      </a:r>
                      <a:endParaRPr lang="pl-PL" sz="1400" b="0" dirty="0" smtClean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sprzedaż nowej polisy promocyjnej składającej się z ryzyk : OC</a:t>
                      </a:r>
                      <a:r>
                        <a:rPr lang="pl-PL" sz="1100" baseline="0" dirty="0" smtClean="0"/>
                        <a:t>+</a:t>
                      </a:r>
                      <a:r>
                        <a:rPr lang="pl-PL" sz="1100" dirty="0" smtClean="0"/>
                        <a:t>AC wraz z przynajmniej jednym z </a:t>
                      </a:r>
                      <a:r>
                        <a:rPr lang="pl-PL" sz="1100" dirty="0" err="1" smtClean="0"/>
                        <a:t>ryzyk</a:t>
                      </a:r>
                      <a:r>
                        <a:rPr lang="pl-PL" sz="1100" dirty="0" smtClean="0"/>
                        <a:t> dodatkowych: NNW komunikacyjne, Ochrona Prawna w wariancie Pojazd&amp;umowy lub Kierowca&amp;pojazd, Assistance w wariancie Premium, MedCasco, BDI.</a:t>
                      </a:r>
                      <a:endParaRPr lang="pl-PL" sz="1100" u="sng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Minimalna składka za ubezpieczenie OC to 300 PLN a w przypadku AC składka minimalna to  500 PLN.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100 zł</a:t>
                      </a:r>
                      <a:r>
                        <a:rPr lang="pl-PL" sz="1400" b="0" baseline="0" dirty="0" smtClean="0"/>
                        <a:t> w bonach SODEXO za każdą polisę pakietową</a:t>
                      </a:r>
                      <a:endParaRPr lang="pl-PL" sz="1400" b="0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896036" y="1054124"/>
            <a:ext cx="4021645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1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Zmiany w taryfie ubezpieczeń OC</a:t>
            </a:r>
            <a:br>
              <a:rPr lang="pl-PL" dirty="0" smtClean="0"/>
            </a:br>
            <a:r>
              <a:rPr lang="pl-PL" dirty="0" smtClean="0"/>
              <a:t>od 21.08.2018r.</a:t>
            </a:r>
            <a:endParaRPr lang="pl-PL" dirty="0"/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2"/>
          </p:nvPr>
        </p:nvSpPr>
        <p:spPr>
          <a:xfrm>
            <a:off x="3505200" y="4689509"/>
            <a:ext cx="2133600" cy="365125"/>
          </a:xfrm>
        </p:spPr>
        <p:txBody>
          <a:bodyPr/>
          <a:lstStyle/>
          <a:p>
            <a:r>
              <a:rPr lang="pl-PL" dirty="0" smtClean="0"/>
              <a:t>2018-08-20</a:t>
            </a:r>
            <a:endParaRPr lang="pl-PL" dirty="0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9978" y="4689509"/>
            <a:ext cx="3407925" cy="365125"/>
          </a:xfrm>
        </p:spPr>
        <p:txBody>
          <a:bodyPr/>
          <a:lstStyle/>
          <a:p>
            <a:r>
              <a:rPr lang="pl-PL" dirty="0" smtClean="0"/>
              <a:t>Ewa Goździk, Departament Rozwoju Sprzedaży i Nowych Technologii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76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2&quot;&gt;&lt;object type=&quot;3&quot; unique_id=&quot;10013&quot;&gt;&lt;property id=&quot;20148&quot; value=&quot;5&quot;/&gt;&lt;property id=&quot;20300&quot; value=&quot;Slide 1 - &amp;quot;Zmiany w taryfie ubezpieczeń OC od 21.08.2018r.&amp;quot;&quot;/&gt;&lt;property id=&quot;20307&quot; value=&quot;256&quot;/&gt;&lt;/object&gt;&lt;object type=&quot;3&quot; unique_id=&quot;10019&quot;&gt;&lt;property id=&quot;20148&quot; value=&quot;5&quot;/&gt;&lt;property id=&quot;20300&quot; value=&quot;Slide 2 - &amp;quot;Zmiany w taryfie OC&amp;quot;&quot;/&gt;&lt;property id=&quot;20307&quot; value=&quot;291&quot;/&gt;&lt;/object&gt;&lt;object type=&quot;3&quot; unique_id=&quot;10334&quot;&gt;&lt;property id=&quot;20148&quot; value=&quot;5&quot;/&gt;&lt;property id=&quot;20300&quot; value=&quot;Slide 3&quot;/&gt;&lt;property id=&quot;20307&quot; value=&quot;292&quot;/&gt;&lt;/object&gt;&lt;object type=&quot;3&quot; unique_id=&quot;10335&quot;&gt;&lt;property id=&quot;20148&quot; value=&quot;5&quot;/&gt;&lt;property id=&quot;20300&quot; value=&quot;Slide 5 - &amp;quot;Zmiany w taryfie ubezpieczeń OC od 21.08.2018r.&amp;quot;&quot;/&gt;&lt;property id=&quot;20307&quot; value=&quot;293&quot;/&gt;&lt;/object&gt;&lt;object type=&quot;3&quot; unique_id=&quot;10361&quot;&gt;&lt;property id=&quot;20148&quot; value=&quot;5&quot;/&gt;&lt;property id=&quot;20300&quot; value=&quot;Slide 4 - &amp;quot;Akcja Promocyjna „Pewny zysk z InterRisk”&amp;quot;&quot;/&gt;&lt;property id=&quot;20307&quot; value=&quot;294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ytuł i zawartość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INTER_wzor_v11OK-16x9_uwagi6+opisy_20_11_2017</Template>
  <TotalTime>721</TotalTime>
  <Words>461</Words>
  <Application>Microsoft Office PowerPoint</Application>
  <PresentationFormat>Pokaz na ekranie (16:9)</PresentationFormat>
  <Paragraphs>64</Paragraphs>
  <Slides>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tytuł i zawartość</vt:lpstr>
      <vt:lpstr>Projekt niestandardowy</vt:lpstr>
      <vt:lpstr>1_Projekt niestandardowy</vt:lpstr>
      <vt:lpstr>Zmiany w taryfie ubezpieczeń OC od 21.08.2018r.</vt:lpstr>
      <vt:lpstr>Zmiany w taryfie OC</vt:lpstr>
      <vt:lpstr>Prezentacja programu PowerPoint</vt:lpstr>
      <vt:lpstr>Akcja Promocyjna „Pewny zysk z InterRisk”</vt:lpstr>
      <vt:lpstr>Zmiany w taryfie ubezpieczeń OC od 21.08.2018r.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Krajewska-Horosz, Anna</dc:creator>
  <cp:lastModifiedBy>Maik, Natalia</cp:lastModifiedBy>
  <cp:revision>115</cp:revision>
  <cp:lastPrinted>2018-08-20T10:01:49Z</cp:lastPrinted>
  <dcterms:created xsi:type="dcterms:W3CDTF">2017-11-21T11:10:59Z</dcterms:created>
  <dcterms:modified xsi:type="dcterms:W3CDTF">2018-08-21T08:15:57Z</dcterms:modified>
</cp:coreProperties>
</file>